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FBE923F-B754-47D2-82E9-ABE419F8C0C5}">
  <a:tblStyle styleId="{5FBE923F-B754-47D2-82E9-ABE419F8C0C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Lato-regular.fntdata"/><Relationship Id="rId16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regonstate.instructure.com/courses/1738984/files/76324406?module_item_id=19048867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regonstate.instructure.com/courses/1738984/files/76324406?module_item_id=19048867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regonstate.instructure.com/courses/1738984/files/76324397?module_item_id=19048868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utoweek.com/article/autonomous-cars/five-levels-driving-autonomy-autoweek-explains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573f92b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573f92b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Identify the stakeholders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in the </a:t>
            </a:r>
            <a:r>
              <a:rPr lang="en" sz="14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2"/>
              </a:rPr>
              <a:t>High Tech Manufacturing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article.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For each of the four blocks, discuss with a few sentences what each of the listed role’s ethical obligations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lphaL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Distinguish which obligations are DEFINITELY within each role, and which obligations could POSSIBLY fall within each role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the sources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as per instructions in step 1.c of page 2.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e232c53a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e232c53a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For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the </a:t>
            </a:r>
            <a:r>
              <a:rPr lang="en" sz="14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2"/>
              </a:rPr>
              <a:t>High Tech Manufacturing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article.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Synthesize the article and its main ethical issues.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What recommendation would you make for the future, taking accountability into consideration?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the sources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as per instructions in step 1.c of page 2.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10b6af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10b6af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Find 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an additional article relating to worker rights and automation. </a:t>
            </a: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Synthesize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what you read in the article: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Summarize the article.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What responsibilities do companies have to their human workers?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Discuss and reflect on what could help with job loss relating to robot workers.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the sources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as per instructions in step 1.c of page 2.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573f92b2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573f92b2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Using your chosen article from the last slide:</a:t>
            </a:r>
            <a:endParaRPr b="1"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Find a picture that relates to this issue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Explain why this image is relevant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your image properly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910b6af5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910b6af5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Read 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the</a:t>
            </a:r>
            <a:r>
              <a:rPr lang="en" sz="14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2"/>
              </a:rPr>
              <a:t> Tesla Mishap 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article.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Summarize the article.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What is the ethical issue discussed in the article?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Reflect on other related ethical issues (3-4 sentences)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In this situation, who do you believe should be held liable?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any sources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as per instructions in step 1.c of page 2.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910b6af5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910b6af5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Complete 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the table above using </a:t>
            </a:r>
            <a:r>
              <a:rPr lang="en" sz="14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2"/>
              </a:rPr>
              <a:t>Six Levels of Autonomous Driving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article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In your own words, describe each level of autonomy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In your opinion, who is liable in the event of an accident?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400"/>
              <a:buFont typeface="Lato"/>
              <a:buAutoNum type="arabicPeriod"/>
            </a:pP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Cite the sources</a:t>
            </a: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 as per instructions in step 1.c of page 2.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*Note: it is okay to use smaller font if your content doesn’t fit. 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232c53a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232c53a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Using your bibliography tool of choice, </a:t>
            </a:r>
            <a:r>
              <a:rPr b="1"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add a bibliography for this project.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Each entry should include these items: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200"/>
              <a:buFont typeface="Lato"/>
              <a:buAutoNum type="arabicPeriod"/>
            </a:pPr>
            <a:r>
              <a:rPr lang="en" sz="12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Author name</a:t>
            </a:r>
            <a:endParaRPr sz="12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200"/>
              <a:buFont typeface="Lato"/>
              <a:buAutoNum type="arabicPeriod"/>
            </a:pPr>
            <a:r>
              <a:rPr lang="en" sz="12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Title of the article</a:t>
            </a:r>
            <a:endParaRPr sz="12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200"/>
              <a:buFont typeface="Lato"/>
              <a:buAutoNum type="arabicPeriod"/>
            </a:pPr>
            <a:r>
              <a:rPr lang="en" sz="12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Publisher</a:t>
            </a:r>
            <a:endParaRPr sz="12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200"/>
              <a:buFont typeface="Lato"/>
              <a:buAutoNum type="arabicPeriod"/>
            </a:pPr>
            <a:r>
              <a:rPr lang="en" sz="12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Publish date</a:t>
            </a:r>
            <a:endParaRPr sz="12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3D31E"/>
              </a:buClr>
              <a:buSzPts val="1200"/>
              <a:buFont typeface="Lato"/>
              <a:buAutoNum type="arabicPeriod"/>
            </a:pPr>
            <a:r>
              <a:rPr lang="en" sz="1200">
                <a:solidFill>
                  <a:srgbClr val="13D31E"/>
                </a:solidFill>
                <a:latin typeface="Lato"/>
                <a:ea typeface="Lato"/>
                <a:cs typeface="Lato"/>
                <a:sym typeface="Lato"/>
              </a:rPr>
              <a:t>URL</a:t>
            </a:r>
            <a:endParaRPr sz="1400">
              <a:solidFill>
                <a:srgbClr val="13D31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/>
        </p:nvSpPr>
        <p:spPr>
          <a:xfrm>
            <a:off x="1768925" y="0"/>
            <a:ext cx="7374900" cy="60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Disposable Workers: Accountability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73" name="Google Shape;73;p13"/>
          <p:cNvGraphicFramePr/>
          <p:nvPr/>
        </p:nvGraphicFramePr>
        <p:xfrm>
          <a:off x="0" y="60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{5FBE923F-B754-47D2-82E9-ABE419F8C0C5}</a:tableStyleId>
              </a:tblPr>
              <a:tblGrid>
                <a:gridCol w="4578700"/>
                <a:gridCol w="4578700"/>
              </a:tblGrid>
              <a:tr h="2269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Government: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Company: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269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Workers: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Technologist: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/>
        </p:nvSpPr>
        <p:spPr>
          <a:xfrm>
            <a:off x="1768925" y="0"/>
            <a:ext cx="7374900" cy="60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Disposable Workers: Accountability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/>
        </p:nvSpPr>
        <p:spPr>
          <a:xfrm>
            <a:off x="3328725" y="0"/>
            <a:ext cx="5806200" cy="1053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Worker Rights and Automation: Article of Choice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-9075" y="589650"/>
            <a:ext cx="9144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/>
        </p:nvSpPr>
        <p:spPr>
          <a:xfrm>
            <a:off x="3328725" y="0"/>
            <a:ext cx="5806200" cy="1053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Worker Rights and Automation: Article of Choice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-9075" y="589650"/>
            <a:ext cx="9144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/>
        </p:nvSpPr>
        <p:spPr>
          <a:xfrm>
            <a:off x="2834100" y="0"/>
            <a:ext cx="6309900" cy="60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Who is Liable? Tesla Mishap Article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-45350" y="607200"/>
            <a:ext cx="9144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/>
        </p:nvSpPr>
        <p:spPr>
          <a:xfrm>
            <a:off x="2113650" y="0"/>
            <a:ext cx="7030500" cy="60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Levels of Automation: Self Driving Car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102" name="Google Shape;102;p18"/>
          <p:cNvGraphicFramePr/>
          <p:nvPr/>
        </p:nvGraphicFramePr>
        <p:xfrm>
          <a:off x="0" y="581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{5FBE923F-B754-47D2-82E9-ABE419F8C0C5}</a:tableStyleId>
              </a:tblPr>
              <a:tblGrid>
                <a:gridCol w="632875"/>
                <a:gridCol w="6420025"/>
                <a:gridCol w="2082625"/>
              </a:tblGrid>
              <a:tr h="633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Level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Description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Who’s to Blame?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651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/>
        </p:nvSpPr>
        <p:spPr>
          <a:xfrm>
            <a:off x="3605950" y="0"/>
            <a:ext cx="5538000" cy="60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Project’s Bibliography</a:t>
            </a:r>
            <a:endParaRPr b="1" sz="3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42875" y="0"/>
            <a:ext cx="87348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